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  <p:embeddedFont>
      <p:font typeface="Nunito"/>
      <p:regular r:id="rId36"/>
      <p:bold r:id="rId37"/>
      <p:italic r:id="rId38"/>
      <p:boldItalic r:id="rId39"/>
    </p:embeddedFont>
    <p:embeddedFont>
      <p:font typeface="Merriweather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regular.fntdata"/><Relationship Id="rId20" Type="http://schemas.openxmlformats.org/officeDocument/2006/relationships/slide" Target="slides/slide15.xml"/><Relationship Id="rId42" Type="http://schemas.openxmlformats.org/officeDocument/2006/relationships/font" Target="fonts/Merriweather-italic.fntdata"/><Relationship Id="rId41" Type="http://schemas.openxmlformats.org/officeDocument/2006/relationships/font" Target="fonts/Merriweather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Merriweather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bold.fntdata"/><Relationship Id="rId10" Type="http://schemas.openxmlformats.org/officeDocument/2006/relationships/slide" Target="slides/slide5.xml"/><Relationship Id="rId32" Type="http://schemas.openxmlformats.org/officeDocument/2006/relationships/font" Target="fonts/Roboto-regular.fntdata"/><Relationship Id="rId13" Type="http://schemas.openxmlformats.org/officeDocument/2006/relationships/slide" Target="slides/slide8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-italic.fntdata"/><Relationship Id="rId15" Type="http://schemas.openxmlformats.org/officeDocument/2006/relationships/slide" Target="slides/slide10.xml"/><Relationship Id="rId37" Type="http://schemas.openxmlformats.org/officeDocument/2006/relationships/font" Target="fonts/Nunito-bold.fntdata"/><Relationship Id="rId14" Type="http://schemas.openxmlformats.org/officeDocument/2006/relationships/slide" Target="slides/slide9.xml"/><Relationship Id="rId36" Type="http://schemas.openxmlformats.org/officeDocument/2006/relationships/font" Target="fonts/Nunito-regular.fntdata"/><Relationship Id="rId17" Type="http://schemas.openxmlformats.org/officeDocument/2006/relationships/slide" Target="slides/slide12.xml"/><Relationship Id="rId39" Type="http://schemas.openxmlformats.org/officeDocument/2006/relationships/font" Target="fonts/Nunito-boldItalic.fntdata"/><Relationship Id="rId16" Type="http://schemas.openxmlformats.org/officeDocument/2006/relationships/slide" Target="slides/slide11.xml"/><Relationship Id="rId38" Type="http://schemas.openxmlformats.org/officeDocument/2006/relationships/font" Target="fonts/Nuni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e906de4a9_0_1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e906de4a9_0_1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febcd8fd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febcd8fd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febcd8f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febcd8f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febcd8fd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febcd8fd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febcd8fd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febcd8fd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ebc5af9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ebc5af9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ebc5af9e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ebc5af9e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ebc5af9e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ebc5af9e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ebc5af9e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ebc5af9e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ebc5af9e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7ebc5af9e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e906de4a9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e906de4a9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0e26c3cb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0e26c3cb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ebc5af9e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7ebc5af9e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ebc5af9e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ebc5af9e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0e26c3cb4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0e26c3cb4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ebc5af9e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ebc5af9e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ebc5af9e7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ebc5af9e7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70e26c3cb4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70e26c3cb4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7e906de4a9_0_1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7e906de4a9_0_1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e906de4a9_0_1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e906de4a9_0_1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Game tree go: 10**10**170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Chess:10**123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Starcraft actions: 10^23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e906de4a9_0_1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e906de4a9_0_1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e906de4a9_0_1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e906de4a9_0_1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e906de4a9_0_1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e906de4a9_0_1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e906de4a9_0_1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e906de4a9_0_1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e906de4a9_0_1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e906de4a9_0_1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youtube.com/watch?v=Q70ulPJW3Gk&amp;list=PLkqhIF5RuX2c5SeAQE0wRw5gdOSjpixXI&amp;index=3&amp;t=0s" TargetMode="External"/><Relationship Id="rId4" Type="http://schemas.openxmlformats.org/officeDocument/2006/relationships/hyperlink" Target="https://www.youtube.com/watch?v=gn4nRCC9TwQ" TargetMode="External"/><Relationship Id="rId5" Type="http://schemas.openxmlformats.org/officeDocument/2006/relationships/hyperlink" Target="https://www.youtube.com/watch?v=qv6UVOQ0F44&amp;t=4s" TargetMode="External"/><Relationship Id="rId6" Type="http://schemas.openxmlformats.org/officeDocument/2006/relationships/hyperlink" Target="https://www.youtube.com/watch?v=kopoLzvh5jY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hyperlink" Target="http://www0.cs.ucl.ac.uk/staff/d.silver/web/Teaching_files/intro_RL.pdf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RL aula 1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r>
              <a:rPr lang="pt-BR"/>
              <a:t> e fundamentos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Dois significados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Técnica de modelagem de problemas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Qualquer problema que possa ser modelado como um agente interagindo com um ambiente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Método de resolução de problemas baseado em MDPs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DP, Monte-Carlo Control, Deep Q-learning, Policy gradients...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Diferenças</a:t>
            </a:r>
            <a:r>
              <a:rPr lang="pt-BR"/>
              <a:t> do resto de ML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Dados sequenciais e não i.i.d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Não existe supervisor, só um reward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Feedback não é instantâneo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As </a:t>
            </a:r>
            <a:r>
              <a:rPr lang="pt-BR"/>
              <a:t>ações</a:t>
            </a:r>
            <a:r>
              <a:rPr lang="pt-BR"/>
              <a:t> de um agente afetam as </a:t>
            </a:r>
            <a:r>
              <a:rPr lang="pt-BR"/>
              <a:t>observações</a:t>
            </a:r>
            <a:r>
              <a:rPr lang="pt-BR"/>
              <a:t> que ele vai receber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Agente, Ambiente, </a:t>
            </a:r>
            <a:r>
              <a:rPr lang="pt-BR"/>
              <a:t>observações</a:t>
            </a:r>
            <a:r>
              <a:rPr lang="pt-BR"/>
              <a:t> e </a:t>
            </a:r>
            <a:r>
              <a:rPr lang="pt-BR"/>
              <a:t>ações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Em cada instante t: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BR" sz="1200"/>
              <a:t>O agente: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pt-BR" sz="1200"/>
              <a:t>Recebe </a:t>
            </a:r>
            <a:r>
              <a:rPr lang="pt-BR" sz="1200"/>
              <a:t>observação</a:t>
            </a:r>
            <a:r>
              <a:rPr lang="pt-BR" sz="1200"/>
              <a:t> O</a:t>
            </a:r>
            <a:r>
              <a:rPr baseline="-25000" lang="pt-BR" sz="1200"/>
              <a:t>t</a:t>
            </a:r>
            <a:r>
              <a:rPr lang="pt-BR" sz="1200"/>
              <a:t> e Reward R</a:t>
            </a:r>
            <a:r>
              <a:rPr baseline="-25000" lang="pt-BR" sz="1200"/>
              <a:t>t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pt-BR" sz="1200"/>
              <a:t>Toma ação A</a:t>
            </a:r>
            <a:r>
              <a:rPr baseline="-25000" lang="pt-BR" sz="1200"/>
              <a:t>t</a:t>
            </a:r>
            <a:endParaRPr baseline="-25000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BR" sz="1200"/>
              <a:t>O ambiente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pt-BR" sz="1200"/>
              <a:t>Recebe </a:t>
            </a:r>
            <a:r>
              <a:rPr lang="pt-BR" sz="1200"/>
              <a:t>ação A</a:t>
            </a:r>
            <a:r>
              <a:rPr baseline="-25000" lang="pt-BR" sz="1200"/>
              <a:t>t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pt-BR" sz="1200"/>
              <a:t>Comunica observação O</a:t>
            </a:r>
            <a:r>
              <a:rPr baseline="-25000" lang="pt-BR" sz="1200"/>
              <a:t>t+1</a:t>
            </a:r>
            <a:r>
              <a:rPr lang="pt-BR" sz="1200"/>
              <a:t> e Reward R</a:t>
            </a:r>
            <a:r>
              <a:rPr baseline="-25000" lang="pt-BR" sz="1200"/>
              <a:t>t+1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pt-BR" sz="1200"/>
              <a:t>Rewards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BR" sz="1200"/>
              <a:t>Escalares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BR" sz="1200"/>
              <a:t>O feedback do ambiente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BR" sz="1200"/>
              <a:t>Indica o quão bem o agente está indo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pt-BR" sz="1200"/>
              <a:t>O agente quer maximizar o reward cumulativo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pt-BR" sz="1200"/>
              <a:t>Reward Hypothesis: </a:t>
            </a:r>
            <a:r>
              <a:rPr lang="pt-BR" sz="1200"/>
              <a:t>Todo objetivo pode ser formulado como a maximização da esperança do reward cumulativo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000" y="1688227"/>
            <a:ext cx="3489950" cy="21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História e Estado</a:t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História é tudo que o agente experienciou até agora, </a:t>
            </a:r>
            <a:r>
              <a:rPr lang="pt-BR"/>
              <a:t>ações</a:t>
            </a:r>
            <a:r>
              <a:rPr lang="pt-BR"/>
              <a:t>, </a:t>
            </a:r>
            <a:r>
              <a:rPr lang="pt-BR"/>
              <a:t>observações</a:t>
            </a:r>
            <a:r>
              <a:rPr lang="pt-BR"/>
              <a:t> e rewards</a:t>
            </a:r>
            <a:endParaRPr/>
          </a:p>
          <a:p>
            <a:pPr indent="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H</a:t>
            </a:r>
            <a:r>
              <a:rPr baseline="-25000" lang="pt-BR"/>
              <a:t>t</a:t>
            </a:r>
            <a:r>
              <a:rPr lang="pt-BR"/>
              <a:t> = O</a:t>
            </a:r>
            <a:r>
              <a:rPr baseline="-25000" lang="pt-BR"/>
              <a:t>1</a:t>
            </a:r>
            <a:r>
              <a:rPr lang="pt-BR"/>
              <a:t>, R</a:t>
            </a:r>
            <a:r>
              <a:rPr baseline="-25000" lang="pt-BR"/>
              <a:t>1</a:t>
            </a:r>
            <a:r>
              <a:rPr lang="pt-BR"/>
              <a:t>, A</a:t>
            </a:r>
            <a:r>
              <a:rPr baseline="-25000" lang="pt-BR"/>
              <a:t>1</a:t>
            </a:r>
            <a:r>
              <a:rPr lang="pt-BR"/>
              <a:t>, ..., A</a:t>
            </a:r>
            <a:r>
              <a:rPr baseline="-25000" lang="pt-BR"/>
              <a:t>t−1</a:t>
            </a:r>
            <a:r>
              <a:rPr lang="pt-BR"/>
              <a:t>, O</a:t>
            </a:r>
            <a:r>
              <a:rPr baseline="-25000" lang="pt-BR"/>
              <a:t>t</a:t>
            </a:r>
            <a:r>
              <a:rPr lang="pt-BR"/>
              <a:t> , R</a:t>
            </a:r>
            <a:r>
              <a:rPr baseline="-25000" lang="pt-BR"/>
              <a:t>t</a:t>
            </a:r>
            <a:endParaRPr baseline="-25000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O estado é a </a:t>
            </a:r>
            <a:r>
              <a:rPr lang="pt-BR"/>
              <a:t>informação</a:t>
            </a:r>
            <a:r>
              <a:rPr lang="pt-BR"/>
              <a:t> necessária para decidir o que vai ocorrer a seguir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Uma </a:t>
            </a:r>
            <a:r>
              <a:rPr lang="pt-BR"/>
              <a:t>função</a:t>
            </a:r>
            <a:r>
              <a:rPr lang="pt-BR"/>
              <a:t> da história</a:t>
            </a:r>
            <a:endParaRPr/>
          </a:p>
          <a:p>
            <a:pPr indent="45720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f(H</a:t>
            </a:r>
            <a:r>
              <a:rPr baseline="-25000" lang="pt-BR"/>
              <a:t>t</a:t>
            </a:r>
            <a:r>
              <a:rPr lang="pt-BR"/>
              <a:t>) = S</a:t>
            </a:r>
            <a:r>
              <a:rPr baseline="-25000" lang="pt-BR"/>
              <a:t>t</a:t>
            </a:r>
            <a:endParaRPr baseline="-25000"/>
          </a:p>
          <a:p>
            <a:pPr indent="-298450" lvl="1" marL="914400" rtl="0" algn="l">
              <a:spcBef>
                <a:spcPts val="160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O estado do ambiente é usado para determinar a próxima </a:t>
            </a:r>
            <a:r>
              <a:rPr lang="pt-BR"/>
              <a:t>observação</a:t>
            </a:r>
            <a:r>
              <a:rPr lang="pt-BR"/>
              <a:t> e reward (não precisa ser determinístico)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O estado do agente é usado para determinar a próxima </a:t>
            </a:r>
            <a:r>
              <a:rPr lang="pt-BR"/>
              <a:t>ação</a:t>
            </a:r>
            <a:r>
              <a:rPr lang="pt-BR"/>
              <a:t> (também não precisa ser determinística)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Estado do Ambiente vs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Estado do Agente</a:t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Estado do ambiente S</a:t>
            </a:r>
            <a:r>
              <a:rPr baseline="30000" lang="pt-BR"/>
              <a:t>e</a:t>
            </a:r>
            <a:r>
              <a:rPr baseline="-25000" lang="pt-BR"/>
              <a:t>t </a:t>
            </a:r>
            <a:r>
              <a:rPr lang="pt-BR"/>
              <a:t>é a </a:t>
            </a:r>
            <a:r>
              <a:rPr lang="pt-BR"/>
              <a:t>representação</a:t>
            </a:r>
            <a:r>
              <a:rPr lang="pt-BR"/>
              <a:t> privada do ambiente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Em geral não é visível para o agente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Pode conter </a:t>
            </a:r>
            <a:r>
              <a:rPr lang="pt-BR"/>
              <a:t>informação</a:t>
            </a:r>
            <a:r>
              <a:rPr lang="pt-BR"/>
              <a:t> irrelevante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Estado do agente S</a:t>
            </a:r>
            <a:r>
              <a:rPr baseline="30000" lang="pt-BR"/>
              <a:t>a</a:t>
            </a:r>
            <a:r>
              <a:rPr baseline="-25000" lang="pt-BR"/>
              <a:t>t </a:t>
            </a:r>
            <a:r>
              <a:rPr lang="pt-BR"/>
              <a:t>é a representação interna do agente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É a informação usada por algoritmos de RL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Um estado é dito Markov se possui a </a:t>
            </a:r>
            <a:r>
              <a:rPr b="1" lang="pt-BR"/>
              <a:t>propriedade Markoviana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P[S</a:t>
            </a:r>
            <a:r>
              <a:rPr baseline="-25000" lang="pt-BR"/>
              <a:t>t+1</a:t>
            </a:r>
            <a:r>
              <a:rPr lang="pt-BR"/>
              <a:t> | S</a:t>
            </a:r>
            <a:r>
              <a:rPr baseline="-25000" lang="pt-BR"/>
              <a:t>t</a:t>
            </a:r>
            <a:r>
              <a:rPr lang="pt-BR"/>
              <a:t> ] = P[S</a:t>
            </a:r>
            <a:r>
              <a:rPr baseline="-25000" lang="pt-BR"/>
              <a:t>t+1</a:t>
            </a:r>
            <a:r>
              <a:rPr lang="pt-BR"/>
              <a:t> | S</a:t>
            </a:r>
            <a:r>
              <a:rPr baseline="-25000" lang="pt-BR"/>
              <a:t>1</a:t>
            </a:r>
            <a:r>
              <a:rPr lang="pt-BR"/>
              <a:t>, ..., S</a:t>
            </a:r>
            <a:r>
              <a:rPr baseline="-25000" lang="pt-BR"/>
              <a:t>t</a:t>
            </a:r>
            <a:r>
              <a:rPr lang="pt-BR"/>
              <a:t> ]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"O futuro é independente do passado dado o presente"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Basicamente dado o estado não precisamos nos preocupar com a história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O estado do ambiente é markov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A história é markov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MDPs: S</a:t>
            </a:r>
            <a:r>
              <a:rPr baseline="30000" lang="pt-BR"/>
              <a:t>e</a:t>
            </a:r>
            <a:r>
              <a:rPr lang="pt-BR"/>
              <a:t> = S</a:t>
            </a:r>
            <a:r>
              <a:rPr baseline="30000" lang="pt-BR"/>
              <a:t>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POMDPs: S</a:t>
            </a:r>
            <a:r>
              <a:rPr baseline="30000" lang="pt-BR"/>
              <a:t>e</a:t>
            </a:r>
            <a:r>
              <a:rPr lang="pt-BR"/>
              <a:t> ≄ S</a:t>
            </a:r>
            <a:r>
              <a:rPr baseline="30000" lang="pt-BR"/>
              <a:t>a</a:t>
            </a:r>
            <a:endParaRPr baseline="30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Taxonomia dos algoritmos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Model Based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Value Functions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Policy based</a:t>
            </a:r>
            <a:endParaRPr/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6825" y="1556450"/>
            <a:ext cx="4044250" cy="2587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Value Functions, Policy e Retorno</a:t>
            </a:r>
            <a:endParaRPr/>
          </a:p>
        </p:txBody>
      </p:sp>
      <p:sp>
        <p:nvSpPr>
          <p:cNvPr id="159" name="Google Shape;159;p2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A policy determina como o agente deve agir, mapeando de estados para ações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Pode ser determinística ou probabilística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Retorno: O reward cumulativo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G</a:t>
            </a:r>
            <a:r>
              <a:rPr baseline="-25000" lang="pt-BR"/>
              <a:t>t</a:t>
            </a:r>
            <a:r>
              <a:rPr lang="pt-BR"/>
              <a:t> = ∑R</a:t>
            </a:r>
            <a:r>
              <a:rPr baseline="-25000" lang="pt-BR"/>
              <a:t>t + 1 + 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Reward Hypothesis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Funções de valor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/>
              <a:t>A função de valor de estado representa o quanto de retorno o agente espera receber do estado</a:t>
            </a:r>
            <a:endParaRPr sz="11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pt-BR"/>
              <a:t>v</a:t>
            </a:r>
            <a:r>
              <a:rPr baseline="-25000" lang="pt-BR"/>
              <a:t>π</a:t>
            </a:r>
            <a:r>
              <a:rPr lang="pt-BR"/>
              <a:t>(s) = E</a:t>
            </a:r>
            <a:r>
              <a:rPr baseline="-25000" lang="pt-BR"/>
              <a:t>π</a:t>
            </a:r>
            <a:r>
              <a:rPr lang="pt-BR"/>
              <a:t>[G</a:t>
            </a:r>
            <a:r>
              <a:rPr baseline="-25000" lang="pt-BR"/>
              <a:t>t</a:t>
            </a:r>
            <a:r>
              <a:rPr lang="pt-BR"/>
              <a:t>|S</a:t>
            </a:r>
            <a:r>
              <a:rPr baseline="-25000" lang="pt-BR"/>
              <a:t>t</a:t>
            </a:r>
            <a:r>
              <a:rPr lang="pt-BR"/>
              <a:t> = s]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/>
              <a:t>A função de valor da ação representa o quanto de retorno o agente espera receber ao tomar a ação a no estado s estado</a:t>
            </a:r>
            <a:endParaRPr sz="11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pt-BR"/>
              <a:t>q</a:t>
            </a:r>
            <a:r>
              <a:rPr baseline="-25000" lang="pt-BR"/>
              <a:t>π</a:t>
            </a:r>
            <a:r>
              <a:rPr lang="pt-BR"/>
              <a:t>(s, a) = E</a:t>
            </a:r>
            <a:r>
              <a:rPr baseline="-25000" lang="pt-BR"/>
              <a:t>π</a:t>
            </a:r>
            <a:r>
              <a:rPr lang="pt-BR"/>
              <a:t>[G</a:t>
            </a:r>
            <a:r>
              <a:rPr baseline="-25000" lang="pt-BR"/>
              <a:t>t</a:t>
            </a:r>
            <a:r>
              <a:rPr lang="pt-BR"/>
              <a:t>|A</a:t>
            </a:r>
            <a:r>
              <a:rPr baseline="-25000" lang="pt-BR"/>
              <a:t>t </a:t>
            </a:r>
            <a:r>
              <a:rPr lang="pt-BR"/>
              <a:t>= a, S</a:t>
            </a:r>
            <a:r>
              <a:rPr baseline="-25000" lang="pt-BR"/>
              <a:t>t</a:t>
            </a:r>
            <a:r>
              <a:rPr lang="pt-BR"/>
              <a:t> = s]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Policy-Based</a:t>
            </a:r>
            <a:endParaRPr/>
          </a:p>
        </p:txBody>
      </p:sp>
      <p:sp>
        <p:nvSpPr>
          <p:cNvPr id="165" name="Google Shape;165;p2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Aprende uma policy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Vantagens: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É exatamente o nosso objetivo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Facilmente extensível para muitas dimensões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Consegue aprender policies não determinísticas facilmente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Desvantagens: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Ignora </a:t>
            </a:r>
            <a:r>
              <a:rPr lang="pt-BR"/>
              <a:t>informação</a:t>
            </a:r>
            <a:r>
              <a:rPr lang="pt-BR"/>
              <a:t> aprendível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Value-Based</a:t>
            </a:r>
            <a:endParaRPr/>
          </a:p>
        </p:txBody>
      </p:sp>
      <p:sp>
        <p:nvSpPr>
          <p:cNvPr id="171" name="Google Shape;171;p3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Usam </a:t>
            </a:r>
            <a:r>
              <a:rPr lang="pt-BR"/>
              <a:t>funções</a:t>
            </a:r>
            <a:r>
              <a:rPr lang="pt-BR"/>
              <a:t> de valores para guiar suas decisões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Vantagens: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Próxima do objetivo real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Relativamente bem entendida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Desvantagens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Não é o objetivo real, pode gastar poder computacional em pontos irrelevantes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Para usar v precisamos de um modelo, para usar q precisamos computar um argmax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Model-Based</a:t>
            </a:r>
            <a:endParaRPr/>
          </a:p>
        </p:txBody>
      </p:sp>
      <p:sp>
        <p:nvSpPr>
          <p:cNvPr id="177" name="Google Shape;177;p3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O agente recebe um modelo ou tem que aprendê-lo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Um modelo é: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Como o agente acredita que o mundo funciona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Composto das </a:t>
            </a:r>
            <a:r>
              <a:rPr lang="pt-BR"/>
              <a:t>transições P(S</a:t>
            </a:r>
            <a:r>
              <a:rPr baseline="-25000" lang="pt-BR"/>
              <a:t>t+1</a:t>
            </a:r>
            <a:r>
              <a:rPr lang="pt-BR"/>
              <a:t> = s' | a</a:t>
            </a:r>
            <a:r>
              <a:rPr baseline="-25000" lang="pt-BR"/>
              <a:t>t</a:t>
            </a:r>
            <a:r>
              <a:rPr lang="pt-BR"/>
              <a:t>, s</a:t>
            </a:r>
            <a:r>
              <a:rPr baseline="-25000" lang="pt-BR"/>
              <a:t>t</a:t>
            </a:r>
            <a:r>
              <a:rPr lang="pt-BR"/>
              <a:t>)</a:t>
            </a:r>
            <a:r>
              <a:rPr lang="pt-BR"/>
              <a:t>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e dos rewards: </a:t>
            </a:r>
            <a:r>
              <a:rPr lang="pt-BR"/>
              <a:t>P(R</a:t>
            </a:r>
            <a:r>
              <a:rPr baseline="-25000" lang="pt-BR"/>
              <a:t>t</a:t>
            </a:r>
            <a:r>
              <a:rPr lang="pt-BR"/>
              <a:t> = r | a</a:t>
            </a:r>
            <a:r>
              <a:rPr baseline="-25000" lang="pt-BR"/>
              <a:t>t</a:t>
            </a:r>
            <a:r>
              <a:rPr lang="pt-BR"/>
              <a:t>, s</a:t>
            </a:r>
            <a:r>
              <a:rPr baseline="-25000" lang="pt-BR"/>
              <a:t>t</a:t>
            </a:r>
            <a:r>
              <a:rPr lang="pt-BR"/>
              <a:t>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Vantagens: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Aprender um modelo é 'fácil'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Usa os dados ao máximo, o que o torna em geral mais sample efficient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Desvantagens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O objetivo envolve </a:t>
            </a:r>
            <a:r>
              <a:rPr lang="pt-BR"/>
              <a:t>informações</a:t>
            </a:r>
            <a:r>
              <a:rPr lang="pt-BR"/>
              <a:t> irrelevantes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Existe um custo computacional a mais para aprender o modelo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Planejamento (computar uma policy a partir de um modelo) é não trivial e computacionalmente custoso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Plano de hoje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pt-BR"/>
              <a:t>Por que aprendizado por </a:t>
            </a:r>
            <a:r>
              <a:rPr lang="pt-BR"/>
              <a:t>reforço</a:t>
            </a:r>
            <a:r>
              <a:rPr lang="pt-BR"/>
              <a:t>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pt-BR"/>
              <a:t>Definições</a:t>
            </a:r>
            <a:r>
              <a:rPr lang="pt-BR"/>
              <a:t> básicas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pt-BR"/>
              <a:t>Taxonomia dos algoritmos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pt-BR"/>
              <a:t>Recursos úteis para estudo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pt-BR"/>
              <a:t>Como tirar o máximo do curso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Exploration vs Exploitation</a:t>
            </a:r>
            <a:endParaRPr/>
          </a:p>
        </p:txBody>
      </p:sp>
      <p:sp>
        <p:nvSpPr>
          <p:cNvPr id="183" name="Google Shape;183;p3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As decisões do agente afetam com que partes do ambiente ele interage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Idealmente o agente deve descobrir uma boa policy a partir de sua experiência do ambiente, sem perder muito reward para isso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Exploration descobre mais sobre o ambiente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Exploitation usa o que você sabe para maximizar o retorno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Ambas são extremamente importantes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É não trivial achar um equilíbrio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epsilon-greedy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Stochastic policies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Bandits...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Recursos úteis</a:t>
            </a:r>
            <a:endParaRPr/>
          </a:p>
        </p:txBody>
      </p:sp>
      <p:sp>
        <p:nvSpPr>
          <p:cNvPr id="189" name="Google Shape;189;p33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Environments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Bibliotecas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Misc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Documentário AlphaGo na wikipedia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Blog da DeepMind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Blog da OpenAI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Blog do David Ha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How Smart Machines Think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Artificial Intelligence: A Guide for Thinking Humans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Environments</a:t>
            </a:r>
            <a:endParaRPr/>
          </a:p>
        </p:txBody>
      </p:sp>
      <p:sp>
        <p:nvSpPr>
          <p:cNvPr id="195" name="Google Shape;195;p3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OpenAI Gym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Most famous, standard in academia and industry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Unified API for many different envs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Implements ALE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Has both discrete and continuous tasks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Extensible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pt-BR"/>
              <a:t>Maxine's minigrid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pt-BR"/>
              <a:t>Maxine's miniworld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pt-BR"/>
              <a:t>Little fighter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Deepmind OpenSpiel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Classical mulitplayer games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pt-BR"/>
              <a:t>Go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pt-BR"/>
              <a:t>Chess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pt-BR"/>
              <a:t>Hanabi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pt-BR"/>
              <a:t>Backgammon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Bsuite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Analisa os comportamentos do agente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Gridworlds</a:t>
            </a:r>
            <a:endParaRPr/>
          </a:p>
        </p:txBody>
      </p:sp>
      <p:pic>
        <p:nvPicPr>
          <p:cNvPr id="201" name="Google Shape;20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6350" y="1571625"/>
            <a:ext cx="6391275" cy="26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Bibliotecas</a:t>
            </a:r>
            <a:endParaRPr/>
          </a:p>
        </p:txBody>
      </p:sp>
      <p:sp>
        <p:nvSpPr>
          <p:cNvPr id="207" name="Google Shape;207;p3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Dopamine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Focada em implementar o Rainbow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TF-agents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Focado em deployment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RLlib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Escalável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RLax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Baseada em JAX/Haiku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Trocadilho muito bom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tirar o máximo do curso</a:t>
            </a:r>
            <a:endParaRPr/>
          </a:p>
        </p:txBody>
      </p:sp>
      <p:sp>
        <p:nvSpPr>
          <p:cNvPr id="213" name="Google Shape;213;p3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Vir </a:t>
            </a:r>
            <a:r>
              <a:rPr lang="pt-BR"/>
              <a:t>às</a:t>
            </a:r>
            <a:r>
              <a:rPr lang="pt-BR"/>
              <a:t> aulas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Fazer perguntas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Implementar os algoritmos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Spinning Up Deep Reinforcement Learning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David Silver Course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Deep RL bootcamp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Berkeley Course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Sutton &amp; Barto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Programa</a:t>
            </a:r>
            <a:endParaRPr/>
          </a:p>
        </p:txBody>
      </p:sp>
      <p:sp>
        <p:nvSpPr>
          <p:cNvPr id="219" name="Google Shape;219;p3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Introdução</a:t>
            </a: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terminologia e environments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Exploration vs Exploitation: Bandits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Bellman Equations, backup diagrams, Exhaustive Search, DP, Value iteration and Policy Iteration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Monte Carlo, TD, SARSA, Q-learning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 Approximation: DQN and Policy Gradient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Value-based Agents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Policy-based Agents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Model-based Agents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Classic games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Evolution Strategies, NEAT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aprendizado por </a:t>
            </a:r>
            <a:r>
              <a:rPr lang="pt-BR"/>
              <a:t>reforço</a:t>
            </a:r>
            <a:r>
              <a:rPr lang="pt-BR"/>
              <a:t>?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Em certo sentido mais próximo a IA do que o Deep Learning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Agentes que lidam com ambientes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Resultados muito legais atualmente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AlphaGo, OpenAI 5, AlphaStar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Investimento legal e crescente de empresas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DeepMind 💙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Google Brain 💓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OpenAI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FAIR…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Muito divertido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Cientificamente interessante e com um potencial imenso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/>
              <a:t>Ir além de automatizar o comportamento humano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143340" cy="2571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3350" y="0"/>
            <a:ext cx="500064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571750"/>
            <a:ext cx="4143348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43350" y="2571750"/>
            <a:ext cx="500064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3273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Aplicações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Robótica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Jogos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Geração</a:t>
            </a:r>
            <a:r>
              <a:rPr lang="pt-BR" sz="1800"/>
              <a:t> procedural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Interação</a:t>
            </a:r>
            <a:r>
              <a:rPr lang="pt-BR" sz="1800"/>
              <a:t> com usuário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Neurociência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Sistemas de recomendação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Investimento 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Divertido ver seu agente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DeepMind Breakout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4"/>
              </a:rPr>
              <a:t>Simulated Robot Walking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5"/>
              </a:rPr>
              <a:t>Mar/IO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6"/>
              </a:rPr>
              <a:t>OpenAI Hide and Seek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Os que vamos aprender a treinar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453086"/>
            <a:ext cx="4286100" cy="4237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/>
        </p:nvSpPr>
        <p:spPr>
          <a:xfrm>
            <a:off x="91725" y="4769550"/>
            <a:ext cx="46989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Fonte</a:t>
            </a:r>
            <a:r>
              <a:rPr lang="pt-BR"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pt-BR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David Silver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9" name="Google Shape;109;p20"/>
          <p:cNvSpPr txBox="1"/>
          <p:nvPr/>
        </p:nvSpPr>
        <p:spPr>
          <a:xfrm>
            <a:off x="48400" y="214325"/>
            <a:ext cx="42861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Interação</a:t>
            </a:r>
            <a:r>
              <a:rPr lang="pt-BR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com outras áreas do conhecimento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Definições básicas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Dois significados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Técnica de modelagem de problemas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400"/>
              <a:t>Método de </a:t>
            </a:r>
            <a:r>
              <a:rPr lang="pt-BR" sz="1400"/>
              <a:t>resolução</a:t>
            </a:r>
            <a:r>
              <a:rPr lang="pt-BR" sz="1400"/>
              <a:t> de problemas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Diferenças</a:t>
            </a:r>
            <a:r>
              <a:rPr lang="pt-BR" sz="1400"/>
              <a:t> do resto de ML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Agente, ambiente, </a:t>
            </a:r>
            <a:r>
              <a:rPr lang="pt-BR" sz="1400"/>
              <a:t>observações</a:t>
            </a:r>
            <a:r>
              <a:rPr lang="pt-BR" sz="1400"/>
              <a:t> e </a:t>
            </a:r>
            <a:r>
              <a:rPr lang="pt-BR" sz="1400"/>
              <a:t>ações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História e Estado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Tipos de estado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Value functions, policy e retorno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Taxonomia dos agentes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Exploration vs Exploitation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